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6" r:id="rId3"/>
    <p:sldId id="276" r:id="rId4"/>
    <p:sldId id="275" r:id="rId5"/>
    <p:sldId id="278" r:id="rId6"/>
    <p:sldId id="270" r:id="rId7"/>
    <p:sldId id="271" r:id="rId8"/>
    <p:sldId id="272" r:id="rId9"/>
    <p:sldId id="268" r:id="rId10"/>
    <p:sldId id="279" r:id="rId11"/>
    <p:sldId id="265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14"/>
    <p:restoredTop sz="94631"/>
  </p:normalViewPr>
  <p:slideViewPr>
    <p:cSldViewPr snapToGrid="0" snapToObjects="1">
      <p:cViewPr varScale="1">
        <p:scale>
          <a:sx n="56" d="100"/>
          <a:sy n="56" d="100"/>
        </p:scale>
        <p:origin x="8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FD42F-8491-491A-AFC5-15381EB98AF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49EF4-ADD5-4C15-BBD4-C3E5D98A2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63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07AD28-CA96-0243-BF82-D72DBD01B1A8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2A1531C-74CC-8F4A-A468-5A651DF74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1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4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3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3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49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3643F-2490-6A41-AC38-E70F7A4C105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125B1-F352-6546-B9E3-AAE45EFCC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mailto:resoffice@clas.ufl.ed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bharfe@ufl.ed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225" y="541593"/>
            <a:ext cx="4916342" cy="1096244"/>
          </a:xfrm>
          <a:prstGeom prst="rect">
            <a:avLst/>
          </a:prstGeom>
        </p:spPr>
      </p:pic>
      <p:sp>
        <p:nvSpPr>
          <p:cNvPr id="5" name="Title 6"/>
          <p:cNvSpPr txBox="1">
            <a:spLocks/>
          </p:cNvSpPr>
          <p:nvPr/>
        </p:nvSpPr>
        <p:spPr>
          <a:xfrm>
            <a:off x="873406" y="3867872"/>
            <a:ext cx="10304805" cy="17108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chemeClr val="accent1">
                    <a:lumMod val="75000"/>
                  </a:schemeClr>
                </a:solidFill>
              </a:rPr>
              <a:t>Brian </a:t>
            </a:r>
            <a:r>
              <a:rPr lang="en-US" sz="5000" b="1" dirty="0" err="1">
                <a:solidFill>
                  <a:schemeClr val="accent1">
                    <a:lumMod val="75000"/>
                  </a:schemeClr>
                </a:solidFill>
              </a:rPr>
              <a:t>Harfe</a:t>
            </a:r>
            <a:r>
              <a:rPr lang="en-US" sz="5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5000" b="1" dirty="0" err="1">
                <a:solidFill>
                  <a:schemeClr val="accent1">
                    <a:lumMod val="75000"/>
                  </a:schemeClr>
                </a:solidFill>
              </a:rPr>
              <a:t>Ph.D</a:t>
            </a:r>
            <a:endParaRPr lang="en-US" sz="35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Associate Dean (Research, </a:t>
            </a:r>
            <a:r>
              <a:rPr lang="en-US" sz="3500" b="1" dirty="0" smtClean="0">
                <a:solidFill>
                  <a:schemeClr val="accent1">
                    <a:lumMod val="75000"/>
                  </a:schemeClr>
                </a:solidFill>
              </a:rPr>
              <a:t>Online 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sz="3500" b="1" dirty="0" smtClean="0">
                <a:solidFill>
                  <a:schemeClr val="accent1">
                    <a:lumMod val="75000"/>
                  </a:schemeClr>
                </a:solidFill>
              </a:rPr>
              <a:t>ducation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3500" b="1" dirty="0" smtClean="0">
                <a:solidFill>
                  <a:schemeClr val="accent1">
                    <a:lumMod val="75000"/>
                  </a:schemeClr>
                </a:solidFill>
              </a:rPr>
              <a:t>Science/Math 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US" sz="3500" b="1" dirty="0" smtClean="0">
                <a:solidFill>
                  <a:schemeClr val="accent1">
                    <a:lumMod val="75000"/>
                  </a:schemeClr>
                </a:solidFill>
              </a:rPr>
              <a:t>epts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., </a:t>
            </a:r>
            <a:r>
              <a:rPr lang="en-US" sz="3500" b="1" dirty="0" smtClean="0">
                <a:solidFill>
                  <a:schemeClr val="accent1">
                    <a:lumMod val="75000"/>
                  </a:schemeClr>
                </a:solidFill>
              </a:rPr>
              <a:t>Special 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3500" b="1" dirty="0" smtClean="0">
                <a:solidFill>
                  <a:schemeClr val="accent1">
                    <a:lumMod val="75000"/>
                  </a:schemeClr>
                </a:solidFill>
              </a:rPr>
              <a:t>rograms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3500" b="1" dirty="0" smtClean="0">
                <a:solidFill>
                  <a:schemeClr val="accent1">
                    <a:lumMod val="75000"/>
                  </a:schemeClr>
                </a:solidFill>
              </a:rPr>
              <a:t>Exchanges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endParaRPr lang="en-US" sz="35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000" b="1" dirty="0">
                <a:solidFill>
                  <a:schemeClr val="accent1">
                    <a:lumMod val="75000"/>
                  </a:schemeClr>
                </a:solidFill>
              </a:rPr>
              <a:t>Beth </a:t>
            </a:r>
            <a:r>
              <a:rPr lang="en-US" sz="5000" b="1" dirty="0" err="1">
                <a:solidFill>
                  <a:schemeClr val="accent1">
                    <a:lumMod val="75000"/>
                  </a:schemeClr>
                </a:solidFill>
              </a:rPr>
              <a:t>Eslick</a:t>
            </a:r>
            <a:endParaRPr lang="en-US" sz="5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Director, CLAS Research Office</a:t>
            </a:r>
          </a:p>
        </p:txBody>
      </p:sp>
    </p:spTree>
    <p:extLst>
      <p:ext uri="{BB962C8B-B14F-4D97-AF65-F5344CB8AC3E}">
        <p14:creationId xmlns:p14="http://schemas.microsoft.com/office/powerpoint/2010/main" val="1760248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FB3CD-47A8-8F4D-9A3C-90A1B7F3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u="sng" dirty="0"/>
              <a:t>CLAS 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266DE-8830-094D-9959-A6ECCEFBB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966180"/>
          </a:xfrm>
        </p:spPr>
        <p:txBody>
          <a:bodyPr>
            <a:noAutofit/>
          </a:bodyPr>
          <a:lstStyle/>
          <a:p>
            <a:r>
              <a:rPr lang="en-US" sz="3000" b="1" dirty="0"/>
              <a:t>History</a:t>
            </a:r>
          </a:p>
          <a:p>
            <a:pPr lvl="1"/>
            <a:r>
              <a:rPr lang="en-US" sz="3000" b="1" dirty="0"/>
              <a:t>Two years-old</a:t>
            </a:r>
          </a:p>
          <a:p>
            <a:pPr lvl="1"/>
            <a:r>
              <a:rPr lang="en-US" sz="3000" b="1" dirty="0"/>
              <a:t>Beth </a:t>
            </a:r>
            <a:r>
              <a:rPr lang="en-US" sz="3000" b="1" dirty="0" err="1"/>
              <a:t>Eslick</a:t>
            </a:r>
            <a:r>
              <a:rPr lang="en-US" sz="3000" b="1" dirty="0"/>
              <a:t>, Founding Director</a:t>
            </a:r>
          </a:p>
          <a:p>
            <a:pPr lvl="1"/>
            <a:r>
              <a:rPr lang="en-US" sz="3000" b="1" dirty="0"/>
              <a:t>Currently, eight people in the office (currently expanding)</a:t>
            </a:r>
          </a:p>
          <a:p>
            <a:pPr lvl="1"/>
            <a:r>
              <a:rPr lang="en-US" sz="3000" b="1" dirty="0"/>
              <a:t>Web site is under construction</a:t>
            </a:r>
          </a:p>
          <a:p>
            <a:endParaRPr lang="en-US" sz="2400" b="1" dirty="0"/>
          </a:p>
          <a:p>
            <a:r>
              <a:rPr lang="en-US" sz="3000" b="1" dirty="0" smtClean="0"/>
              <a:t>“Partner</a:t>
            </a:r>
            <a:r>
              <a:rPr lang="en-US" sz="3000" b="1" dirty="0"/>
              <a:t>” and </a:t>
            </a:r>
            <a:r>
              <a:rPr lang="en-US" sz="3000" b="1" dirty="0" smtClean="0"/>
              <a:t>“Non-Partner</a:t>
            </a:r>
            <a:r>
              <a:rPr lang="en-US" sz="3000" b="1" dirty="0"/>
              <a:t>” Units</a:t>
            </a:r>
          </a:p>
          <a:p>
            <a:endParaRPr lang="en-US" sz="2400" b="1" dirty="0"/>
          </a:p>
          <a:p>
            <a:r>
              <a:rPr lang="en-US" sz="3000" b="1" dirty="0" smtClean="0"/>
              <a:t>Math </a:t>
            </a:r>
            <a:r>
              <a:rPr lang="en-US" sz="3000" b="1" dirty="0"/>
              <a:t>is a </a:t>
            </a:r>
            <a:r>
              <a:rPr lang="en-US" sz="3000" b="1" dirty="0" smtClean="0"/>
              <a:t>new “</a:t>
            </a:r>
            <a:r>
              <a:rPr lang="en-US" sz="3000" b="1" dirty="0" err="1" smtClean="0"/>
              <a:t>Partner"Unit</a:t>
            </a:r>
            <a:r>
              <a:rPr lang="en-US" sz="3000" b="1" dirty="0" smtClean="0"/>
              <a:t> (Proposal(s) due to sponsor February 14</a:t>
            </a:r>
            <a:r>
              <a:rPr lang="en-US" sz="3000" b="1" baseline="30000" dirty="0" smtClean="0"/>
              <a:t>th</a:t>
            </a:r>
            <a:r>
              <a:rPr lang="en-US" sz="3000" b="1" dirty="0" smtClean="0"/>
              <a:t> and after, then award action(s) starting April 1</a:t>
            </a:r>
            <a:r>
              <a:rPr lang="en-US" sz="3000" b="1" baseline="30000" dirty="0" smtClean="0"/>
              <a:t>st</a:t>
            </a:r>
            <a:r>
              <a:rPr lang="en-US" sz="3000" b="1" dirty="0" smtClean="0"/>
              <a:t>.)</a:t>
            </a:r>
            <a:endParaRPr lang="en-US" sz="3000" b="1" dirty="0"/>
          </a:p>
          <a:p>
            <a:pPr marL="457200" lvl="1" indent="0">
              <a:buNone/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00907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55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0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Turlington Hall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Room 2107</a:t>
            </a:r>
            <a:endParaRPr lang="en-US" sz="2800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572" y="457200"/>
            <a:ext cx="4404221" cy="54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43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+mn-lt"/>
              </a:rPr>
              <a:t>Staff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77295"/>
            <a:ext cx="10515600" cy="435133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Research Administrators: Marah Berry, </a:t>
            </a:r>
          </a:p>
          <a:p>
            <a:pPr marL="0" indent="0">
              <a:buNone/>
            </a:pPr>
            <a:r>
              <a:rPr lang="en-US" dirty="0" smtClean="0"/>
              <a:t>Angela Cocchiarella, </a:t>
            </a:r>
            <a:r>
              <a:rPr lang="en-US" dirty="0"/>
              <a:t>Marisa Gates, </a:t>
            </a:r>
            <a:r>
              <a:rPr lang="en-US" dirty="0" smtClean="0"/>
              <a:t>Tammy Lazarevic, </a:t>
            </a:r>
            <a:r>
              <a:rPr lang="en-US" dirty="0"/>
              <a:t>Erika </a:t>
            </a:r>
            <a:r>
              <a:rPr lang="en-US" dirty="0" smtClean="0"/>
              <a:t>Railey. </a:t>
            </a:r>
          </a:p>
          <a:p>
            <a:endParaRPr lang="en-US" sz="1200" dirty="0" smtClean="0"/>
          </a:p>
          <a:p>
            <a:r>
              <a:rPr lang="en-US" dirty="0" smtClean="0"/>
              <a:t>Fiscal Assistant: Natalie Torres.</a:t>
            </a:r>
          </a:p>
          <a:p>
            <a:endParaRPr lang="en-US" sz="1200" dirty="0"/>
          </a:p>
          <a:p>
            <a:pPr marL="0" indent="0">
              <a:buNone/>
            </a:pPr>
            <a:r>
              <a:rPr lang="en-US" dirty="0" smtClean="0"/>
              <a:t>Collectively, the office has 36.5 years of experience in research administration and fiscal (research related).</a:t>
            </a:r>
            <a:endParaRPr lang="en-US" dirty="0"/>
          </a:p>
        </p:txBody>
      </p:sp>
      <p:pic>
        <p:nvPicPr>
          <p:cNvPr id="5" name="Picture 4" descr="Extra geld voor nieuw sociaal beleid :: SP Culembor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986" y="217117"/>
            <a:ext cx="2930817" cy="293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1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+mn-lt"/>
              </a:rPr>
              <a:t>Proposal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7465"/>
            <a:ext cx="10515600" cy="46726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600" b="1" dirty="0" smtClean="0"/>
              <a:t>External/internal request for funds:</a:t>
            </a:r>
          </a:p>
          <a:p>
            <a:pPr marL="0" indent="0">
              <a:buNone/>
            </a:pPr>
            <a:endParaRPr lang="en-US" sz="1900" dirty="0"/>
          </a:p>
          <a:p>
            <a:r>
              <a:rPr lang="en-US" sz="3600" dirty="0" smtClean="0"/>
              <a:t>Solicitation: review which includes interfacing with core offices (Division of Sponsored Programs/DSP, Contracts &amp; Grants/C &amp; G and other compliance offices), </a:t>
            </a:r>
          </a:p>
          <a:p>
            <a:endParaRPr lang="en-US" sz="2300" dirty="0" smtClean="0"/>
          </a:p>
          <a:p>
            <a:r>
              <a:rPr lang="en-US" sz="3600" dirty="0" smtClean="0"/>
              <a:t>Budget: Development including incorporation of federal, state and local guidelines,</a:t>
            </a:r>
          </a:p>
          <a:p>
            <a:endParaRPr lang="en-US" sz="2300" dirty="0" smtClean="0"/>
          </a:p>
          <a:p>
            <a:r>
              <a:rPr lang="en-US" sz="3600" dirty="0" smtClean="0"/>
              <a:t>UFIRST entry(all),</a:t>
            </a:r>
          </a:p>
          <a:p>
            <a:endParaRPr lang="en-US" sz="2100" dirty="0" smtClean="0"/>
          </a:p>
          <a:p>
            <a:r>
              <a:rPr lang="en-US" sz="3600" dirty="0" smtClean="0"/>
              <a:t>Post submission updates: budget revisions, Just In Time/JIT,</a:t>
            </a:r>
          </a:p>
          <a:p>
            <a:endParaRPr lang="en-US" sz="2100" dirty="0" smtClean="0"/>
          </a:p>
          <a:p>
            <a:r>
              <a:rPr lang="en-US" sz="3600" dirty="0" smtClean="0"/>
              <a:t>Submission Portals/ Packages: FastLane, SF424 and other misc. sites,</a:t>
            </a:r>
          </a:p>
          <a:p>
            <a:endParaRPr lang="en-US" sz="3600" dirty="0" smtClean="0"/>
          </a:p>
          <a:p>
            <a:r>
              <a:rPr lang="en-US" sz="3600" dirty="0" smtClean="0"/>
              <a:t>Interface with DSP, as well as external partner and/or sponsor administrators.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75289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+mn-lt"/>
              </a:rPr>
              <a:t>Awards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Acceptance of external/internal funds: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dirty="0" smtClean="0"/>
              <a:t>UFIRST entry: initial and all modifications,</a:t>
            </a:r>
          </a:p>
          <a:p>
            <a:pPr lvl="1"/>
            <a:r>
              <a:rPr lang="en-US" sz="2000" dirty="0" smtClean="0"/>
              <a:t>No Cost Extension/NCE,</a:t>
            </a:r>
          </a:p>
          <a:p>
            <a:pPr lvl="1"/>
            <a:r>
              <a:rPr lang="en-US" sz="2000" dirty="0" smtClean="0"/>
              <a:t>Budget revision,</a:t>
            </a:r>
          </a:p>
          <a:p>
            <a:pPr lvl="1"/>
            <a:r>
              <a:rPr lang="en-US" sz="2000" dirty="0" smtClean="0"/>
              <a:t>Key personnel changes,</a:t>
            </a:r>
          </a:p>
          <a:p>
            <a:pPr lvl="1"/>
            <a:r>
              <a:rPr lang="en-US" sz="2000" dirty="0" smtClean="0"/>
              <a:t>Extensions with additional funding.</a:t>
            </a:r>
          </a:p>
          <a:p>
            <a:pPr lvl="1"/>
            <a:endParaRPr lang="en-US" sz="1100" dirty="0" smtClean="0"/>
          </a:p>
          <a:p>
            <a:r>
              <a:rPr lang="en-US" dirty="0" smtClean="0"/>
              <a:t>Cost Account Standards/CAS exemption entry,</a:t>
            </a:r>
          </a:p>
          <a:p>
            <a:endParaRPr lang="en-US" sz="1200" dirty="0" smtClean="0"/>
          </a:p>
          <a:p>
            <a:r>
              <a:rPr lang="en-US" dirty="0" smtClean="0"/>
              <a:t>Subaward entry,</a:t>
            </a:r>
          </a:p>
          <a:p>
            <a:endParaRPr lang="en-US" sz="1200" dirty="0" smtClean="0"/>
          </a:p>
          <a:p>
            <a:r>
              <a:rPr lang="en-US" dirty="0" smtClean="0"/>
              <a:t>Report management: example: RPPR(NIH).</a:t>
            </a:r>
          </a:p>
          <a:p>
            <a:endParaRPr lang="en-US" sz="1200" dirty="0" smtClean="0"/>
          </a:p>
          <a:p>
            <a:r>
              <a:rPr lang="en-US" dirty="0" smtClean="0"/>
              <a:t>Interface with C &amp; G as needed.</a:t>
            </a:r>
          </a:p>
          <a:p>
            <a:endParaRPr lang="en-US" dirty="0"/>
          </a:p>
        </p:txBody>
      </p:sp>
      <p:pic>
        <p:nvPicPr>
          <p:cNvPr id="4" name="Picture 3" descr="Искате ли да забраним данъците и да изтрепем педалите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823" y="644335"/>
            <a:ext cx="301942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94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417D-42DA-D743-B077-9B034F538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238" y="0"/>
            <a:ext cx="10515600" cy="1325563"/>
          </a:xfrm>
        </p:spPr>
        <p:txBody>
          <a:bodyPr/>
          <a:lstStyle/>
          <a:p>
            <a:r>
              <a:rPr lang="en-US" b="1" u="sng" dirty="0"/>
              <a:t>CLAS Grant Submission Policy - deadlines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575897-6F01-AB49-8FDC-37B2C9FE1FF3}"/>
              </a:ext>
            </a:extLst>
          </p:cNvPr>
          <p:cNvSpPr txBox="1"/>
          <p:nvPr/>
        </p:nvSpPr>
        <p:spPr>
          <a:xfrm>
            <a:off x="428626" y="1139826"/>
            <a:ext cx="1155858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Must contact the CLAS Research Office no later than </a:t>
            </a:r>
            <a:r>
              <a:rPr lang="en-US" sz="2600" b="1" u="sng" dirty="0"/>
              <a:t>10 business days</a:t>
            </a:r>
            <a:r>
              <a:rPr lang="en-US" sz="2600" b="1" dirty="0"/>
              <a:t> from the sponsor’s or subcontracting partner’s deadline (as entered in UFIRST).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All </a:t>
            </a:r>
            <a:r>
              <a:rPr lang="en-US" sz="2600" b="1" u="sng" dirty="0"/>
              <a:t>final</a:t>
            </a:r>
            <a:r>
              <a:rPr lang="en-US" sz="2600" b="1" dirty="0"/>
              <a:t> documents must be submitted to the CLAS Research Office </a:t>
            </a:r>
            <a:r>
              <a:rPr lang="en-US" sz="2600" b="1" u="sng" dirty="0"/>
              <a:t>4 business days</a:t>
            </a:r>
            <a:r>
              <a:rPr lang="en-US" sz="2600" b="1" dirty="0"/>
              <a:t> prior to the sponsor’s or subcontracting partner’s deadline.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The ten/four business day deadlines are inclusive of the 48hr UF Office of Research deadline.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If a proposal fails to meet either of these deadlines, the CLAS Research Office will not guarantee that the proposal will be submitted to the sponsor.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Any proposal containing cost share must be approved by Dr. Brian </a:t>
            </a:r>
            <a:r>
              <a:rPr lang="en-US" sz="2600" b="1" dirty="0" err="1"/>
              <a:t>Harfe</a:t>
            </a:r>
            <a:r>
              <a:rPr lang="en-US" sz="2600" b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8748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57958"/>
          </a:xfrm>
        </p:spPr>
        <p:txBody>
          <a:bodyPr/>
          <a:lstStyle/>
          <a:p>
            <a:pPr algn="ctr"/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812" y="2312187"/>
            <a:ext cx="10515600" cy="4351338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Early and often,</a:t>
            </a:r>
          </a:p>
          <a:p>
            <a:endParaRPr lang="en-US" sz="1200" dirty="0" smtClean="0"/>
          </a:p>
          <a:p>
            <a:r>
              <a:rPr lang="en-US" dirty="0" smtClean="0"/>
              <a:t>Think you might submit a proposal, then contact our office,</a:t>
            </a:r>
          </a:p>
          <a:p>
            <a:endParaRPr lang="en-US" sz="1200" dirty="0" smtClean="0"/>
          </a:p>
          <a:p>
            <a:r>
              <a:rPr lang="en-US" dirty="0" smtClean="0"/>
              <a:t>Question whether a submission should go through UF or not, contact our office,</a:t>
            </a:r>
          </a:p>
          <a:p>
            <a:endParaRPr lang="en-US" sz="1200" dirty="0" smtClean="0"/>
          </a:p>
          <a:p>
            <a:r>
              <a:rPr lang="en-US" b="1" dirty="0" smtClean="0"/>
              <a:t>Email:</a:t>
            </a:r>
            <a:r>
              <a:rPr lang="en-US" dirty="0" smtClean="0"/>
              <a:t> </a:t>
            </a:r>
            <a:r>
              <a:rPr lang="en-US" b="1" dirty="0" smtClean="0"/>
              <a:t>CLAS </a:t>
            </a:r>
            <a:r>
              <a:rPr lang="en-US" b="1" dirty="0"/>
              <a:t>R</a:t>
            </a:r>
            <a:r>
              <a:rPr lang="en-US" b="1" dirty="0" smtClean="0"/>
              <a:t>esearch Office </a:t>
            </a:r>
            <a:r>
              <a:rPr lang="en-US" dirty="0" smtClean="0"/>
              <a:t>at: </a:t>
            </a:r>
            <a:r>
              <a:rPr lang="en-US" b="1" dirty="0" smtClean="0">
                <a:hlinkClick r:id="rId2"/>
              </a:rPr>
              <a:t>resoffice@clas.ufl.edu</a:t>
            </a:r>
            <a:r>
              <a:rPr lang="en-US" b="1" dirty="0" smtClean="0"/>
              <a:t> </a:t>
            </a:r>
            <a:r>
              <a:rPr lang="en-US" dirty="0" smtClean="0"/>
              <a:t>,</a:t>
            </a:r>
          </a:p>
          <a:p>
            <a:endParaRPr lang="en-US" sz="1200" dirty="0" smtClean="0"/>
          </a:p>
          <a:p>
            <a:r>
              <a:rPr lang="en-US" b="1" dirty="0" smtClean="0"/>
              <a:t>Phone: 352.294.1388</a:t>
            </a:r>
            <a:r>
              <a:rPr lang="en-US" dirty="0" smtClean="0"/>
              <a:t>.</a:t>
            </a:r>
          </a:p>
          <a:p>
            <a:endParaRPr lang="en-US" sz="1200" dirty="0"/>
          </a:p>
          <a:p>
            <a:endParaRPr lang="en-US" sz="1200" dirty="0"/>
          </a:p>
        </p:txBody>
      </p:sp>
      <p:pic>
        <p:nvPicPr>
          <p:cNvPr id="4" name="Picture 3" descr="Communication Breakdown | Best Selling Author Coach Speak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041" y="365124"/>
            <a:ext cx="3459760" cy="298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77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7523" y="1872653"/>
            <a:ext cx="80030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Brian Harfe, </a:t>
            </a: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</a:rPr>
              <a:t>Ph.D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bharfe@ufl.edu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89527" y="4137681"/>
            <a:ext cx="7860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Beth Eslick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eeslick@ufl.edu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783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343</Words>
  <Application>Microsoft Office PowerPoint</Application>
  <PresentationFormat>Widescreen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CLAS RO</vt:lpstr>
      <vt:lpstr>PowerPoint Presentation</vt:lpstr>
      <vt:lpstr>PowerPoint Presentation</vt:lpstr>
      <vt:lpstr>Turlington Hall</vt:lpstr>
      <vt:lpstr>Staff</vt:lpstr>
      <vt:lpstr>Proposal</vt:lpstr>
      <vt:lpstr>Awards</vt:lpstr>
      <vt:lpstr>CLAS Grant Submission Policy - deadlines</vt:lpstr>
      <vt:lpstr>Communication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Harfe,Brian</dc:creator>
  <cp:lastModifiedBy>Somers,Margaret E</cp:lastModifiedBy>
  <cp:revision>104</cp:revision>
  <cp:lastPrinted>2019-01-31T15:21:51Z</cp:lastPrinted>
  <dcterms:created xsi:type="dcterms:W3CDTF">2017-05-16T14:16:03Z</dcterms:created>
  <dcterms:modified xsi:type="dcterms:W3CDTF">2019-08-05T15:23:31Z</dcterms:modified>
</cp:coreProperties>
</file>